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85" r:id="rId3"/>
    <p:sldId id="290" r:id="rId4"/>
    <p:sldId id="288" r:id="rId5"/>
    <p:sldId id="276" r:id="rId6"/>
    <p:sldId id="292" r:id="rId7"/>
    <p:sldId id="293" r:id="rId8"/>
    <p:sldId id="281" r:id="rId9"/>
    <p:sldId id="284" r:id="rId10"/>
  </p:sldIdLst>
  <p:sldSz cx="9144000" cy="6858000" type="screen4x3"/>
  <p:notesSz cx="6662738" cy="9906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o Koehler" initials="IK" lastIdx="2" clrIdx="0">
    <p:extLst>
      <p:ext uri="{19B8F6BF-5375-455C-9EA6-DF929625EA0E}">
        <p15:presenceInfo xmlns:p15="http://schemas.microsoft.com/office/powerpoint/2012/main" userId="S-1-5-21-7299812-1152787672-1680212565-6432" providerId="AD"/>
      </p:ext>
    </p:extLst>
  </p:cmAuthor>
  <p:cmAuthor id="2" name="Ringleben" initials="R" lastIdx="11" clrIdx="1">
    <p:extLst>
      <p:ext uri="{19B8F6BF-5375-455C-9EA6-DF929625EA0E}">
        <p15:presenceInfo xmlns:p15="http://schemas.microsoft.com/office/powerpoint/2012/main" userId="a57acf99bcf4656d" providerId="Windows Live"/>
      </p:ext>
    </p:extLst>
  </p:cmAuthor>
  <p:cmAuthor id="3" name="Claudia Prinz" initials="CP" lastIdx="3" clrIdx="2">
    <p:extLst>
      <p:ext uri="{19B8F6BF-5375-455C-9EA6-DF929625EA0E}">
        <p15:presenceInfo xmlns:p15="http://schemas.microsoft.com/office/powerpoint/2012/main" userId="Claudia Prin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87113" autoAdjust="0"/>
  </p:normalViewPr>
  <p:slideViewPr>
    <p:cSldViewPr>
      <p:cViewPr varScale="1">
        <p:scale>
          <a:sx n="119" d="100"/>
          <a:sy n="119" d="100"/>
        </p:scale>
        <p:origin x="5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1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6" d="100"/>
          <a:sy n="116" d="100"/>
        </p:scale>
        <p:origin x="4350" y="90"/>
      </p:cViewPr>
      <p:guideLst>
        <p:guide orient="horz" pos="3120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7186" cy="495300"/>
          </a:xfrm>
          <a:prstGeom prst="rect">
            <a:avLst/>
          </a:prstGeom>
        </p:spPr>
        <p:txBody>
          <a:bodyPr vert="horz" lIns="94670" tIns="47335" rIns="94670" bIns="47335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4010" y="1"/>
            <a:ext cx="2887186" cy="495300"/>
          </a:xfrm>
          <a:prstGeom prst="rect">
            <a:avLst/>
          </a:prstGeom>
        </p:spPr>
        <p:txBody>
          <a:bodyPr vert="horz" lIns="94670" tIns="47335" rIns="94670" bIns="47335" rtlCol="0"/>
          <a:lstStyle>
            <a:lvl1pPr algn="r">
              <a:defRPr sz="1200"/>
            </a:lvl1pPr>
          </a:lstStyle>
          <a:p>
            <a:fld id="{AF2ADE6C-80D8-4AB6-B344-856A7A20D607}" type="datetimeFigureOut">
              <a:rPr lang="de-DE" smtClean="0"/>
              <a:pPr/>
              <a:t>08.04.25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2950"/>
            <a:ext cx="4951412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70" tIns="47335" rIns="94670" bIns="47335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274" y="4705350"/>
            <a:ext cx="5330190" cy="4457700"/>
          </a:xfrm>
          <a:prstGeom prst="rect">
            <a:avLst/>
          </a:prstGeom>
        </p:spPr>
        <p:txBody>
          <a:bodyPr vert="horz" lIns="94670" tIns="47335" rIns="94670" bIns="47335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08981"/>
            <a:ext cx="2887186" cy="495300"/>
          </a:xfrm>
          <a:prstGeom prst="rect">
            <a:avLst/>
          </a:prstGeom>
        </p:spPr>
        <p:txBody>
          <a:bodyPr vert="horz" lIns="94670" tIns="47335" rIns="94670" bIns="47335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4010" y="9408981"/>
            <a:ext cx="2887186" cy="495300"/>
          </a:xfrm>
          <a:prstGeom prst="rect">
            <a:avLst/>
          </a:prstGeom>
        </p:spPr>
        <p:txBody>
          <a:bodyPr vert="horz" lIns="94670" tIns="47335" rIns="94670" bIns="47335" rtlCol="0" anchor="b"/>
          <a:lstStyle>
            <a:lvl1pPr algn="r">
              <a:defRPr sz="1200"/>
            </a:lvl1pPr>
          </a:lstStyle>
          <a:p>
            <a:fld id="{BBEE45AA-FC9E-4F31-B2A9-D8DA320CDAE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3598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0813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114AD-D0B2-F30D-59E4-CC162FA12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A1347A2-43D7-D28E-F483-9FD664BD14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40DBB20-E1CC-AEA8-8A2C-C1534B420C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C9B1250-1000-D13E-7D7D-B1B9B858DB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1093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26197-FD77-4247-760A-674369414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51E150E-643E-840B-02EC-7D10FE1930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508082C-7601-8902-3F36-A052F43178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00D47B-32B0-7174-6B50-3051E02934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498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2B39C-54E6-A562-5C96-A03167781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7AA5913-E9AB-6DF4-E80C-0494B562D4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8ECA1FF-C020-A239-29B8-851668A8DE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42C4C3-78F7-7728-1D45-CABEB0C2F2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445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8529A-0DD4-D8E1-CFE9-5D8F5FD32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260F3F1-7BA4-4A4F-4AAE-D752E7C955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3AFA419-0ED7-B894-3E54-3168DC5A5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B7832B2-8BA4-5027-A492-B2D8D6834D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759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5CC39-225C-47C6-6CCC-5D33F800E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D5DCC39-05E9-8797-7296-A5141C5755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58AE85A-9DC4-C461-EC34-4C3093EBA6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8E7DB3-DE69-9AA9-4569-C7473A4968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98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9D025-6BCA-6AE5-199A-77A599223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55F7653-AAA6-5225-F9BB-CE55771CEF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ACC31E0-35EC-2D15-EE1A-23AA2BC964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EB4CA0-792A-65D9-6638-C3848D499E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509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8D5ED-662D-5FAA-20E9-5E39944CE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78E730C-A88E-49FB-9DA1-E846B99A75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C64DAF5-C661-7A30-68CC-9DF430E795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DFA12C-5B20-8341-CF26-A6E43E1312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609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B574E-D853-CC81-8E7E-EABA7DA69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812B794-CFD5-9382-3221-C679E07FDF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9A993F3-4A38-8FDB-87C6-54A0ADD20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11FA79-1DF6-B392-7F90-DB5D118624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45AA-FC9E-4F31-B2A9-D8DA320CDAED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191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akultaeten.hu-berlin.de/de/philfak/informationen-zu-machtmissbrauch/beispiele-fur-machtmissbrauch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akultaeten.hu-berlin.de/de/philfak/informationen-zu-machtmissbrauch/abschlussbericht-mamiko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fakultaeten.hu-berlin.de/de/philfak/informationen-zu-machtmissbrauch" TargetMode="External"/><Relationship Id="rId4" Type="http://schemas.openxmlformats.org/officeDocument/2006/relationships/hyperlink" Target="https://fakultaeten.hu-berlin.de/de/philfak/informationen-zu-machtmissbrauch/protokollauszug-der-282-sitzung-des-fr-vom-20-11-2024_top-4a-e-1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frauenbeauftragte.ifee@hu-berlin.d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gnacio.farias@hu-berlin.de" TargetMode="External"/><Relationship Id="rId5" Type="http://schemas.openxmlformats.org/officeDocument/2006/relationships/hyperlink" Target="mailto:urmila.goel@hu-berlin.de" TargetMode="External"/><Relationship Id="rId4" Type="http://schemas.openxmlformats.org/officeDocument/2006/relationships/hyperlink" Target="mailto:klara.nagel@hu-berlin.d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prinzc@geschichte.hu-berlin.de?subject=prinzc@geschichte.hu-berlin.d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hancengerechtigkeit.hu-berlin.de/de/zentrum-chancengerechtigkei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akultaeten.hu-berlin.de/de/philfak/informationen-zu-machtmissbrauch/amb_02_satzung-zum-schutz-vor-sexueller-belaestigung-sexualisierter-diskriminierung-und-gewalt-sowie-stalking_final.pdf" TargetMode="External"/><Relationship Id="rId5" Type="http://schemas.openxmlformats.org/officeDocument/2006/relationships/hyperlink" Target="https://www.hu-berlin.de/de/studium/beratung/psyber/psyber_html" TargetMode="External"/><Relationship Id="rId4" Type="http://schemas.openxmlformats.org/officeDocument/2006/relationships/hyperlink" Target="https://www.ta.hu-berlin.de/webcontent:468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fakultaeten.hu-berlin.de/de/philfak/informationen-zu-machtmissbrauch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632848" cy="3600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3600" b="1" noProof="0" dirty="0" err="1"/>
              <a:t>Informationen</a:t>
            </a:r>
            <a:r>
              <a:rPr lang="en-US" sz="3600" b="1" noProof="0" dirty="0"/>
              <a:t> zu </a:t>
            </a:r>
            <a:r>
              <a:rPr lang="en-US" sz="3600" b="1" noProof="0" dirty="0" err="1"/>
              <a:t>Machtmissbrauch</a:t>
            </a:r>
            <a:br>
              <a:rPr lang="en-US" sz="2800" b="1" dirty="0"/>
            </a:br>
            <a:r>
              <a:rPr lang="en-US" sz="2700" dirty="0" err="1"/>
              <a:t>Definitionen</a:t>
            </a:r>
            <a:r>
              <a:rPr lang="en-US" sz="2700" dirty="0"/>
              <a:t>, </a:t>
            </a:r>
            <a:r>
              <a:rPr lang="en-US" sz="2700" dirty="0" err="1"/>
              <a:t>Beispiele</a:t>
            </a:r>
            <a:r>
              <a:rPr lang="en-US" sz="2700" dirty="0"/>
              <a:t>, </a:t>
            </a:r>
            <a:r>
              <a:rPr lang="en-US" sz="2700" dirty="0" err="1"/>
              <a:t>Anlaufstellen</a:t>
            </a:r>
            <a:r>
              <a:rPr lang="en-US" sz="2700" dirty="0"/>
              <a:t> </a:t>
            </a:r>
            <a:br>
              <a:rPr lang="en-US" sz="2700" dirty="0"/>
            </a:br>
            <a:r>
              <a:rPr lang="en-US" sz="2700" noProof="0" dirty="0"/>
              <a:t>a</a:t>
            </a:r>
            <a:r>
              <a:rPr lang="en-US" sz="2700" dirty="0"/>
              <a:t>n der Philosophischen Fakultät</a:t>
            </a:r>
            <a:endParaRPr lang="en-US" sz="2700" noProof="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D4E2310-7ABA-97FE-E788-7C1DB0E778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641" y="404664"/>
            <a:ext cx="1294298" cy="12961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B23719-1CB5-4EDC-3657-327F1019F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87187ABC-0A66-C220-0AA6-A05FFE54EFF1}"/>
              </a:ext>
            </a:extLst>
          </p:cNvPr>
          <p:cNvSpPr txBox="1"/>
          <p:nvPr/>
        </p:nvSpPr>
        <p:spPr>
          <a:xfrm>
            <a:off x="755576" y="822672"/>
            <a:ext cx="67687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400" b="1" dirty="0"/>
              <a:t>„Macht“</a:t>
            </a:r>
            <a:br>
              <a:rPr lang="de-DE" sz="3400" dirty="0"/>
            </a:br>
            <a:endParaRPr lang="de-DE" sz="34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0B200D0-E61A-DFF0-8C7D-C4B908124EDB}"/>
              </a:ext>
            </a:extLst>
          </p:cNvPr>
          <p:cNvSpPr txBox="1"/>
          <p:nvPr/>
        </p:nvSpPr>
        <p:spPr>
          <a:xfrm>
            <a:off x="758593" y="1700808"/>
            <a:ext cx="7848872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000"/>
              </a:spcAft>
            </a:pPr>
            <a:r>
              <a:rPr lang="de-DE" sz="2500" dirty="0"/>
              <a:t>An einer Universität arbeiten Menschen in unterschied-</a:t>
            </a:r>
            <a:r>
              <a:rPr lang="de-DE" sz="2500" dirty="0" err="1"/>
              <a:t>lichen</a:t>
            </a:r>
            <a:r>
              <a:rPr lang="de-DE" sz="2500" dirty="0"/>
              <a:t> Rollen zusammen. Diese Rollen gehen mit Rechten und Pflichten einher. </a:t>
            </a:r>
          </a:p>
          <a:p>
            <a:pPr lvl="0">
              <a:spcAft>
                <a:spcPts val="1000"/>
              </a:spcAft>
            </a:pPr>
            <a:endParaRPr lang="de-DE" sz="2500" dirty="0"/>
          </a:p>
          <a:p>
            <a:pPr lvl="0">
              <a:spcAft>
                <a:spcPts val="1000"/>
              </a:spcAft>
            </a:pPr>
            <a:r>
              <a:rPr lang="de-DE" sz="2500" dirty="0"/>
              <a:t>Die Rechte ermächtigen Personen, bestimmte Arten von Handlungen auszuführen. Wo diese Rechte auf andere Personen bezogen sind, ist die Person aufgrund ihrer Rolle mit Macht im Verhältnis zu anderen ausgestattet.</a:t>
            </a:r>
            <a:br>
              <a:rPr lang="de-DE" sz="2500" dirty="0"/>
            </a:br>
            <a:endParaRPr lang="de-DE" sz="2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500" dirty="0"/>
          </a:p>
        </p:txBody>
      </p:sp>
    </p:spTree>
    <p:extLst>
      <p:ext uri="{BB962C8B-B14F-4D97-AF65-F5344CB8AC3E}">
        <p14:creationId xmlns:p14="http://schemas.microsoft.com/office/powerpoint/2010/main" val="220957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8C013A-0446-2ABE-18E9-D656AC6A6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ABDB81F8-98E0-AB7C-5251-BADB6ECBAAAA}"/>
              </a:ext>
            </a:extLst>
          </p:cNvPr>
          <p:cNvSpPr txBox="1"/>
          <p:nvPr/>
        </p:nvSpPr>
        <p:spPr>
          <a:xfrm>
            <a:off x="755576" y="836712"/>
            <a:ext cx="67687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400" b="1" dirty="0"/>
              <a:t>„Machtmissbrauch“</a:t>
            </a:r>
            <a:br>
              <a:rPr lang="de-DE" sz="3400" dirty="0"/>
            </a:br>
            <a:endParaRPr lang="de-DE" sz="34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417778B-CBEB-B9F3-FCC7-D79F5CC7CDA9}"/>
              </a:ext>
            </a:extLst>
          </p:cNvPr>
          <p:cNvSpPr txBox="1"/>
          <p:nvPr/>
        </p:nvSpPr>
        <p:spPr>
          <a:xfrm>
            <a:off x="757772" y="1700808"/>
            <a:ext cx="7704856" cy="5286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500"/>
              </a:spcAft>
            </a:pPr>
            <a:r>
              <a:rPr lang="de-DE" sz="2500" dirty="0"/>
              <a:t>Nicht jede Ausübung von Handlungsmacht ist miss-</a:t>
            </a:r>
            <a:r>
              <a:rPr lang="de-DE" sz="2500" dirty="0" err="1"/>
              <a:t>bräuchlich</a:t>
            </a:r>
            <a:r>
              <a:rPr lang="de-DE" sz="2500" dirty="0"/>
              <a:t>. Entscheidend ist, wie Macht genutzt wird.</a:t>
            </a:r>
          </a:p>
          <a:p>
            <a:pPr lvl="0">
              <a:spcAft>
                <a:spcPts val="1500"/>
              </a:spcAft>
            </a:pPr>
            <a:r>
              <a:rPr lang="de-DE" sz="2500" dirty="0"/>
              <a:t>Ein </a:t>
            </a:r>
            <a:r>
              <a:rPr lang="de-DE" sz="2500" i="1" dirty="0"/>
              <a:t>legitimer</a:t>
            </a:r>
            <a:r>
              <a:rPr lang="de-DE" sz="2500" dirty="0"/>
              <a:t> Gebrauch von Macht dient den Zielen der Organisation. </a:t>
            </a:r>
            <a:r>
              <a:rPr lang="de-DE" sz="2500" i="1" dirty="0"/>
              <a:t>Missbräuchlich</a:t>
            </a:r>
            <a:r>
              <a:rPr lang="de-DE" sz="2500" dirty="0"/>
              <a:t> wird Macht eingesetzt, wenn damit andere Ziele als die der Organisation verfolgt werden, insbesondere eigene, oder wenn Ziele auf eine Weise verfolgt werden, die Rechte anderer verletzt.</a:t>
            </a:r>
          </a:p>
          <a:p>
            <a:pPr lvl="0">
              <a:spcAft>
                <a:spcPts val="1500"/>
              </a:spcAft>
            </a:pPr>
            <a:r>
              <a:rPr lang="de-DE" sz="2500" dirty="0"/>
              <a:t>In typischen Fällen ist Machtmissbrauch mit einer Schädigung anderer verbunden. </a:t>
            </a:r>
            <a:br>
              <a:rPr lang="de-DE" sz="2500" dirty="0"/>
            </a:br>
            <a:br>
              <a:rPr lang="de-DE" sz="2500" dirty="0"/>
            </a:br>
            <a:endParaRPr lang="de-DE" sz="25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500"/>
              </a:spcAft>
            </a:pPr>
            <a:endParaRPr lang="de-DE" sz="2500" dirty="0"/>
          </a:p>
        </p:txBody>
      </p:sp>
    </p:spTree>
    <p:extLst>
      <p:ext uri="{BB962C8B-B14F-4D97-AF65-F5344CB8AC3E}">
        <p14:creationId xmlns:p14="http://schemas.microsoft.com/office/powerpoint/2010/main" val="383395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0922F3-B7CA-FE2F-AA29-1A3C1B304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F9F7A68-45D8-0DF8-3A9E-2E6A89DF47F5}"/>
              </a:ext>
            </a:extLst>
          </p:cNvPr>
          <p:cNvSpPr txBox="1"/>
          <p:nvPr/>
        </p:nvSpPr>
        <p:spPr>
          <a:xfrm>
            <a:off x="647564" y="332656"/>
            <a:ext cx="67687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Einige Beispiele für Machtmissbrauch</a:t>
            </a:r>
            <a:br>
              <a:rPr lang="de-DE" sz="3000" dirty="0"/>
            </a:br>
            <a:endParaRPr lang="de-DE" sz="30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C0E761-AAED-0643-47B3-6DF24C6C0EFC}"/>
              </a:ext>
            </a:extLst>
          </p:cNvPr>
          <p:cNvSpPr txBox="1"/>
          <p:nvPr/>
        </p:nvSpPr>
        <p:spPr>
          <a:xfrm>
            <a:off x="647564" y="1124744"/>
            <a:ext cx="7848872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de-DE" sz="2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 Professor lehnt die Bitte ab, während der Sprech-stunde die Tür zum Sekretariat offen zu lassen.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de-DE" sz="2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 Tutorin nutzt Kontaktdaten aus einer Teilnehmer-liste, um Studierenden unerwünschte Privatnachrichten zu schicken.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de-DE" sz="2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 Lehrender macht in seinen Seminaren fortgesetzt anzügliche oder sexuell konnotierte Kommentare. </a:t>
            </a:r>
            <a:endParaRPr lang="de-DE" sz="2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de-DE" sz="2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Vorgesetzte lassen Mitarbeiter:innen Arbeiten erledigen, die nicht zu ihrem Aufgabenbereich gehören. </a:t>
            </a:r>
          </a:p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de-DE" sz="2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gibt keine trennscharfe Definition von Machtmissbrauch. Die Fakultät hat zur Orientierung eine </a:t>
            </a:r>
            <a:r>
              <a:rPr lang="de-DE" sz="2500" u="sng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Sammlung von fiktiven Fallbeispielen</a:t>
            </a:r>
            <a:r>
              <a:rPr lang="de-DE" sz="2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erstellt.</a:t>
            </a:r>
          </a:p>
          <a:p>
            <a:endParaRPr lang="de-DE" sz="2500" dirty="0"/>
          </a:p>
        </p:txBody>
      </p:sp>
    </p:spTree>
    <p:extLst>
      <p:ext uri="{BB962C8B-B14F-4D97-AF65-F5344CB8AC3E}">
        <p14:creationId xmlns:p14="http://schemas.microsoft.com/office/powerpoint/2010/main" val="70187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4F74A9-A4C0-2C6F-65DD-E35CD5062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682723C7-B43E-5A2A-A7B3-F080447C3DBC}"/>
              </a:ext>
            </a:extLst>
          </p:cNvPr>
          <p:cNvSpPr txBox="1"/>
          <p:nvPr/>
        </p:nvSpPr>
        <p:spPr>
          <a:xfrm>
            <a:off x="611560" y="260648"/>
            <a:ext cx="676875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Was tun die Philosophische Fakultät und ihre Institute dagegen?</a:t>
            </a:r>
            <a:br>
              <a:rPr lang="de-DE" sz="3000" dirty="0"/>
            </a:br>
            <a:endParaRPr lang="de-DE" sz="30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9A9711A-158E-D8DB-54CE-66661BAEA4C2}"/>
              </a:ext>
            </a:extLst>
          </p:cNvPr>
          <p:cNvSpPr txBox="1"/>
          <p:nvPr/>
        </p:nvSpPr>
        <p:spPr>
          <a:xfrm>
            <a:off x="611560" y="1340768"/>
            <a:ext cx="7848872" cy="5457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dirty="0"/>
              <a:t>Prävention und Bekämpfung von Machtmissbrauch sind eine gemeinsame Aufgabe aller Universitätsmitglieder. Wegsehen ist keine Option. </a:t>
            </a:r>
          </a:p>
          <a:p>
            <a:pPr>
              <a:spcAft>
                <a:spcPts val="1200"/>
              </a:spcAft>
            </a:pPr>
            <a:r>
              <a:rPr lang="de-DE" sz="2400" dirty="0"/>
              <a:t>Die Fakultät hat eine Kommission eingesetzt, die einen </a:t>
            </a:r>
            <a:r>
              <a:rPr lang="de-DE" sz="2400" dirty="0">
                <a:hlinkClick r:id="rId3"/>
              </a:rPr>
              <a:t>Bericht</a:t>
            </a:r>
            <a:r>
              <a:rPr lang="de-DE" sz="2400" dirty="0"/>
              <a:t> erarbeitet hat. </a:t>
            </a:r>
          </a:p>
          <a:p>
            <a:pPr>
              <a:spcAft>
                <a:spcPts val="1200"/>
              </a:spcAft>
            </a:pPr>
            <a:r>
              <a:rPr lang="de-DE" sz="2400" dirty="0"/>
              <a:t>Der Fakultätsrat hat im November 2024 eine Reihe von </a:t>
            </a:r>
            <a:r>
              <a:rPr lang="de-DE" sz="2400" dirty="0">
                <a:hlinkClick r:id="rId4"/>
              </a:rPr>
              <a:t>Maßnahmen</a:t>
            </a:r>
            <a:r>
              <a:rPr lang="de-DE" sz="2400" dirty="0"/>
              <a:t> beschlossen. Informationen dazu finden Sie auf einer neuen Unterseite der </a:t>
            </a:r>
            <a:r>
              <a:rPr lang="de-DE" sz="2400" dirty="0">
                <a:hlinkClick r:id="rId5"/>
              </a:rPr>
              <a:t>Fakultäts-Webseite</a:t>
            </a:r>
            <a:r>
              <a:rPr lang="de-DE" sz="2400" dirty="0"/>
              <a:t>. </a:t>
            </a:r>
          </a:p>
          <a:p>
            <a:pPr>
              <a:spcAft>
                <a:spcPts val="800"/>
              </a:spcAft>
            </a:pPr>
            <a:r>
              <a:rPr lang="de-DE" sz="2400" dirty="0"/>
              <a:t>Zu den Maßnahmen gehört auch das Sensibilisieren beim Onboarding neuer Professor:innen und Mitarbeiter:innen.</a:t>
            </a:r>
          </a:p>
          <a:p>
            <a:pPr>
              <a:spcAft>
                <a:spcPts val="800"/>
              </a:spcAft>
            </a:pPr>
            <a:r>
              <a:rPr lang="de-DE" sz="2400" dirty="0"/>
              <a:t>In den Erstsemesterveranstaltungen der Institute wird künftig mithilfe von Musterfolien zum Thema Machtmissbrauch informiert. </a:t>
            </a:r>
          </a:p>
        </p:txBody>
      </p:sp>
    </p:spTree>
    <p:extLst>
      <p:ext uri="{BB962C8B-B14F-4D97-AF65-F5344CB8AC3E}">
        <p14:creationId xmlns:p14="http://schemas.microsoft.com/office/powerpoint/2010/main" val="348319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0B8928-B1AC-03C9-9347-81F1693F4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6F03745-412E-61C0-9EF2-BC6997446868}"/>
              </a:ext>
            </a:extLst>
          </p:cNvPr>
          <p:cNvSpPr txBox="1"/>
          <p:nvPr/>
        </p:nvSpPr>
        <p:spPr>
          <a:xfrm>
            <a:off x="611095" y="404664"/>
            <a:ext cx="846094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b="1" dirty="0"/>
              <a:t>Ich bin betroffen – an wen kann ich mich wenden?</a:t>
            </a:r>
            <a:endParaRPr lang="de-DE" sz="30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09AA2F2-25FB-AF99-E81E-5CADDA3B3DFF}"/>
              </a:ext>
            </a:extLst>
          </p:cNvPr>
          <p:cNvSpPr txBox="1"/>
          <p:nvPr/>
        </p:nvSpPr>
        <p:spPr>
          <a:xfrm>
            <a:off x="611095" y="1124744"/>
            <a:ext cx="7848872" cy="4257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2400" b="1" dirty="0"/>
              <a:t>Am Institut für Europäische Ethnologie:</a:t>
            </a:r>
          </a:p>
          <a:p>
            <a:pPr>
              <a:spcAft>
                <a:spcPts val="200"/>
              </a:spcAft>
            </a:pPr>
            <a:endParaRPr lang="de-DE" sz="2400" dirty="0"/>
          </a:p>
          <a:p>
            <a:pPr>
              <a:spcAft>
                <a:spcPts val="200"/>
              </a:spcAft>
            </a:pPr>
            <a:r>
              <a:rPr lang="de-DE" sz="2400" dirty="0"/>
              <a:t>Frauen- und Gleichstellungsbeauftragte am IfEE: </a:t>
            </a:r>
          </a:p>
          <a:p>
            <a:pPr>
              <a:spcAft>
                <a:spcPts val="200"/>
              </a:spcAft>
            </a:pPr>
            <a:r>
              <a:rPr lang="de-DE" sz="2400" dirty="0"/>
              <a:t>Dr. Elisabeth </a:t>
            </a:r>
            <a:r>
              <a:rPr lang="de-DE" sz="2400" dirty="0" err="1"/>
              <a:t>Luggauer</a:t>
            </a:r>
            <a:r>
              <a:rPr lang="de-DE" sz="2400" dirty="0"/>
              <a:t> </a:t>
            </a:r>
          </a:p>
          <a:p>
            <a:r>
              <a:rPr lang="de-DE" sz="2400" dirty="0">
                <a:hlinkClick r:id="rId3"/>
              </a:rPr>
              <a:t>frauenbeauftragte.ifee@hu-berlin.de</a:t>
            </a:r>
            <a:r>
              <a:rPr lang="de-DE" sz="2400" dirty="0"/>
              <a:t> </a:t>
            </a:r>
          </a:p>
          <a:p>
            <a:endParaRPr lang="de-DE" sz="2400" dirty="0"/>
          </a:p>
          <a:p>
            <a:r>
              <a:rPr lang="de-DE" sz="2400" dirty="0"/>
              <a:t>Vertrauensdozent*innen am IfEE</a:t>
            </a:r>
          </a:p>
          <a:p>
            <a:r>
              <a:rPr lang="de-DE" sz="2400" dirty="0"/>
              <a:t>Klara Nagel, </a:t>
            </a:r>
            <a:r>
              <a:rPr lang="de-DE" sz="2400" dirty="0">
                <a:hlinkClick r:id="rId4"/>
              </a:rPr>
              <a:t>klara.nagel@hu-berlin.de</a:t>
            </a:r>
            <a:r>
              <a:rPr lang="de-DE" sz="2400" dirty="0"/>
              <a:t> </a:t>
            </a:r>
          </a:p>
          <a:p>
            <a:r>
              <a:rPr lang="de-DE" sz="2400" dirty="0"/>
              <a:t>Prof. Dr. </a:t>
            </a:r>
            <a:r>
              <a:rPr lang="de-DE" sz="2400" dirty="0" err="1"/>
              <a:t>Urmila</a:t>
            </a:r>
            <a:r>
              <a:rPr lang="de-DE" sz="2400" dirty="0"/>
              <a:t> </a:t>
            </a:r>
            <a:r>
              <a:rPr lang="de-DE" sz="2400" dirty="0" err="1"/>
              <a:t>Goel</a:t>
            </a:r>
            <a:r>
              <a:rPr lang="de-DE" sz="2400" dirty="0"/>
              <a:t>, </a:t>
            </a:r>
            <a:r>
              <a:rPr lang="de-DE" sz="2400" dirty="0">
                <a:hlinkClick r:id="rId5"/>
              </a:rPr>
              <a:t>urmila.goel@hu-berlin.de</a:t>
            </a:r>
            <a:r>
              <a:rPr lang="de-DE" sz="2400" dirty="0"/>
              <a:t> </a:t>
            </a:r>
          </a:p>
          <a:p>
            <a:r>
              <a:rPr lang="de-DE" sz="2400" dirty="0"/>
              <a:t>Prof. Dr. Ignacio Farías, </a:t>
            </a:r>
            <a:r>
              <a:rPr lang="de-DE" sz="2400" dirty="0">
                <a:hlinkClick r:id="rId6"/>
              </a:rPr>
              <a:t>ignacio.farias@hu-berlin.de</a:t>
            </a:r>
            <a:r>
              <a:rPr lang="de-DE" sz="2400" dirty="0"/>
              <a:t> 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26146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591B8-341F-9945-8139-2BF6F7A0C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075D48A-1E44-9EDC-46A1-D2D22A2CF71E}"/>
              </a:ext>
            </a:extLst>
          </p:cNvPr>
          <p:cNvSpPr txBox="1"/>
          <p:nvPr/>
        </p:nvSpPr>
        <p:spPr>
          <a:xfrm>
            <a:off x="611095" y="404664"/>
            <a:ext cx="846094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b="1" dirty="0"/>
              <a:t>Ich bin betroffen – an wen kann ich mich wenden?</a:t>
            </a:r>
            <a:endParaRPr lang="de-DE" sz="30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DF5FBE4-055D-BA87-2DCF-14CBA5978971}"/>
              </a:ext>
            </a:extLst>
          </p:cNvPr>
          <p:cNvSpPr txBox="1"/>
          <p:nvPr/>
        </p:nvSpPr>
        <p:spPr>
          <a:xfrm>
            <a:off x="611095" y="1124744"/>
            <a:ext cx="7848872" cy="4334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2400" b="1" dirty="0"/>
              <a:t>An der Fakultät:</a:t>
            </a:r>
          </a:p>
          <a:p>
            <a:r>
              <a:rPr lang="de-DE" sz="2400" dirty="0"/>
              <a:t>Claudia Prinz, Frauen- und Gleichstellungsbeauftragte der Fakultät</a:t>
            </a:r>
          </a:p>
          <a:p>
            <a:r>
              <a:rPr lang="de-DE" sz="2400" dirty="0">
                <a:hlinkClick r:id="rId3"/>
              </a:rPr>
              <a:t>frauenbeauftragte_philfak1@hu-berlin.de</a:t>
            </a:r>
            <a:endParaRPr lang="de-DE" sz="2400" dirty="0"/>
          </a:p>
          <a:p>
            <a:pPr>
              <a:spcAft>
                <a:spcPts val="1200"/>
              </a:spcAft>
            </a:pPr>
            <a:endParaRPr lang="de-DE" sz="2400" dirty="0"/>
          </a:p>
          <a:p>
            <a:r>
              <a:rPr lang="de-DE" sz="2400" dirty="0"/>
              <a:t>Grundsätzlich stehen alle Lehrenden als Ansprechpersonen zur Verfügung. </a:t>
            </a:r>
          </a:p>
          <a:p>
            <a:endParaRPr lang="de-DE" sz="2400" dirty="0"/>
          </a:p>
          <a:p>
            <a:r>
              <a:rPr lang="de-DE" sz="2400" dirty="0"/>
              <a:t>Wichtig zu wissen: Die Frauen- und Gleichstellungsbeauftrag-</a:t>
            </a:r>
            <a:r>
              <a:rPr lang="de-DE" sz="2400" dirty="0" err="1"/>
              <a:t>ten</a:t>
            </a:r>
            <a:r>
              <a:rPr lang="de-DE" sz="2400" dirty="0"/>
              <a:t> sind zur Vertraulichkeit verpflichtet.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67753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66B913-1AA8-F1D1-B9AA-A697E5B8C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C891A022-30CD-5D6A-32F5-1FA14D576108}"/>
              </a:ext>
            </a:extLst>
          </p:cNvPr>
          <p:cNvSpPr txBox="1"/>
          <p:nvPr/>
        </p:nvSpPr>
        <p:spPr>
          <a:xfrm>
            <a:off x="707708" y="332656"/>
            <a:ext cx="818477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300" b="1" dirty="0"/>
              <a:t>Zentrale Angebote</a:t>
            </a:r>
            <a:endParaRPr lang="de-DE" sz="33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5784261-33BD-CF8F-5BC3-19B99ECABE9C}"/>
              </a:ext>
            </a:extLst>
          </p:cNvPr>
          <p:cNvSpPr txBox="1"/>
          <p:nvPr/>
        </p:nvSpPr>
        <p:spPr>
          <a:xfrm>
            <a:off x="707708" y="632738"/>
            <a:ext cx="78488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de-DE" sz="2400" dirty="0"/>
            </a:br>
            <a:r>
              <a:rPr lang="de-DE" sz="2400" dirty="0"/>
              <a:t>Die Humboldt-Universität verfügt zudem über eine zentrale Anlaufstelle für HU-Angehörige, die Diskriminierung erfahren: Das </a:t>
            </a:r>
            <a:r>
              <a:rPr lang="de-DE" sz="2400" dirty="0">
                <a:hlinkClick r:id="rId3"/>
              </a:rPr>
              <a:t>Zentrum Chancengerechtigkeit</a:t>
            </a:r>
            <a:r>
              <a:rPr lang="de-DE" sz="2400" dirty="0"/>
              <a:t> bündelt alle HU-weiten Informations-, Beratungs- und Hilfsangebote zu Geschlechter-gerechtigkeit und Gleichstellung, Familiengerechtigkeit, Antidiskriminierung, Diversität und Antisemitismus.</a:t>
            </a:r>
          </a:p>
          <a:p>
            <a:endParaRPr lang="de-DE" sz="2400" dirty="0"/>
          </a:p>
          <a:p>
            <a:r>
              <a:rPr lang="de-DE" sz="2400" dirty="0"/>
              <a:t>Bei Notfällen in Gebäuden der HU: </a:t>
            </a:r>
            <a:r>
              <a:rPr lang="de-DE" sz="2400" dirty="0">
                <a:hlinkClick r:id="rId4"/>
              </a:rPr>
              <a:t>Wachschutz</a:t>
            </a:r>
            <a:endParaRPr lang="de-DE" sz="2400" dirty="0"/>
          </a:p>
          <a:p>
            <a:r>
              <a:rPr lang="de-DE" sz="2400" dirty="0"/>
              <a:t>24 Std.-Notruf : 030 2093 2416 (HU-Hauptgebäude)</a:t>
            </a:r>
          </a:p>
          <a:p>
            <a:endParaRPr lang="de-DE" sz="2400" dirty="0"/>
          </a:p>
          <a:p>
            <a:r>
              <a:rPr lang="de-DE" sz="2400" dirty="0">
                <a:hlinkClick r:id="rId5"/>
              </a:rPr>
              <a:t>Angebote zur psychologischen Beratung</a:t>
            </a:r>
            <a:r>
              <a:rPr lang="de-DE" sz="2400" dirty="0"/>
              <a:t> </a:t>
            </a:r>
          </a:p>
          <a:p>
            <a:endParaRPr lang="de-DE" sz="2400" dirty="0"/>
          </a:p>
          <a:p>
            <a:r>
              <a:rPr lang="de-DE" sz="2400" dirty="0"/>
              <a:t>Lektürehinweis</a:t>
            </a:r>
          </a:p>
          <a:p>
            <a:r>
              <a:rPr lang="de-DE" sz="2400" u="sng" dirty="0">
                <a:hlinkClick r:id="rId6"/>
              </a:rPr>
              <a:t>Satzung der HU zum Schutz vor sexueller Belästigung, sexualisierter Diskriminierung und Gewalt sowie Stalking</a:t>
            </a:r>
            <a:endParaRPr lang="de-DE" sz="24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15135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8DBC9A-31D3-0FF1-15CE-97A262272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2E23A60-282E-7437-AA4E-7DC338E6757B}"/>
              </a:ext>
            </a:extLst>
          </p:cNvPr>
          <p:cNvSpPr txBox="1"/>
          <p:nvPr/>
        </p:nvSpPr>
        <p:spPr>
          <a:xfrm>
            <a:off x="1043608" y="1590035"/>
            <a:ext cx="7217373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de-DE" sz="2600" dirty="0"/>
              <a:t>Die eben gezeigten Folien erhalten Sie von Ihren Lehrenden über den </a:t>
            </a:r>
            <a:r>
              <a:rPr lang="de-DE" sz="2600" dirty="0" err="1"/>
              <a:t>Moodlekurs</a:t>
            </a:r>
            <a:r>
              <a:rPr lang="de-DE" sz="2600" dirty="0"/>
              <a:t> der </a:t>
            </a:r>
            <a:r>
              <a:rPr lang="de-DE" sz="2600" dirty="0" err="1"/>
              <a:t>Lehrveranstal-tung</a:t>
            </a:r>
            <a:r>
              <a:rPr lang="de-DE" sz="2600" dirty="0"/>
              <a:t> oder hier auf der Fakultätsseite:</a:t>
            </a:r>
          </a:p>
          <a:p>
            <a:pPr>
              <a:spcAft>
                <a:spcPts val="1000"/>
              </a:spcAft>
            </a:pPr>
            <a:endParaRPr lang="de-DE" sz="2600" dirty="0"/>
          </a:p>
          <a:p>
            <a:pPr>
              <a:spcAft>
                <a:spcPts val="1000"/>
              </a:spcAft>
            </a:pPr>
            <a:r>
              <a:rPr lang="de-DE" sz="2600" dirty="0">
                <a:hlinkClick r:id="rId3"/>
              </a:rPr>
              <a:t>https://fakultaeten.hu-berlin.de/de/philfak/ informationen-zu-</a:t>
            </a:r>
            <a:r>
              <a:rPr lang="de-DE" sz="2600" dirty="0" err="1">
                <a:hlinkClick r:id="rId3"/>
              </a:rPr>
              <a:t>machtmissbrauch</a:t>
            </a:r>
            <a:r>
              <a:rPr lang="de-DE" sz="2600" dirty="0"/>
              <a:t> </a:t>
            </a:r>
          </a:p>
          <a:p>
            <a:endParaRPr lang="de-DE" sz="2600" dirty="0"/>
          </a:p>
          <a:p>
            <a:r>
              <a:rPr lang="de-DE" sz="2600" dirty="0"/>
              <a:t>Vielen Dank für Ihre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298138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werpoint Vorlag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Vorlage</Template>
  <TotalTime>0</TotalTime>
  <Words>590</Words>
  <Application>Microsoft Macintosh PowerPoint</Application>
  <PresentationFormat>Bildschirmpräsentation (4:3)</PresentationFormat>
  <Paragraphs>64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Powerpoint Vorlage</vt:lpstr>
      <vt:lpstr>Informationen zu Machtmissbrauch Definitionen, Beispiele, Anlaufstellen  an der Philosophischen Fakultät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Martin Lutz</dc:creator>
  <cp:lastModifiedBy>Ignacio Farías</cp:lastModifiedBy>
  <cp:revision>1201</cp:revision>
  <dcterms:created xsi:type="dcterms:W3CDTF">2012-05-03T14:59:13Z</dcterms:created>
  <dcterms:modified xsi:type="dcterms:W3CDTF">2025-04-10T12:33:44Z</dcterms:modified>
</cp:coreProperties>
</file>